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5" d="100"/>
          <a:sy n="95" d="100"/>
        </p:scale>
        <p:origin x="20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G"/><Relationship Id="rId40" Type="http://schemas.openxmlformats.org/officeDocument/2006/relationships/image" Target="../media/image39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Relationship Id="rId35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48" y="351692"/>
            <a:ext cx="11410949" cy="62135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sz="7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5005017"/>
            <a:ext cx="1866066" cy="308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Process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Flow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Diagram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369866"/>
            <a:ext cx="2600655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Recommendations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R="0" lvl="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</a:t>
            </a:r>
            <a:r>
              <a:rPr lang="en-US" sz="700" dirty="0"/>
              <a:t>recycled material data would be a valuable addition in the future.</a:t>
            </a:r>
            <a:endParaRPr lang="en-US" sz="700" dirty="0">
              <a:ea typeface="Times New Roman" panose="02020603050405020304" pitchFamily="18" charset="0"/>
            </a:endParaRPr>
          </a:p>
          <a:p>
            <a:pPr marR="0" lvl="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445864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(Goals/Constraints)</a:t>
            </a:r>
            <a:endParaRPr lang="en-US" sz="1200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080017" y="3743417"/>
            <a:ext cx="3202795" cy="916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	Inductive Proximity              RTC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Ultrasonic Sensor                Sensor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23864" y="3749637"/>
            <a:ext cx="2769586" cy="753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LCD              Piezo Buzzer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93240"/>
            <a:ext cx="2699238" cy="1711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Conclusion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Supports metal  detection to avoid intermixing with trash and provides recycle opportunity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The device is very user friendly - displays a LCD message  and buzzer to prompt user  to recycle the item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456320" y="2367476"/>
            <a:ext cx="2332895" cy="7674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Objective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2913787" y="1678232"/>
            <a:ext cx="3168342" cy="1986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n-US" sz="600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Research/Brainstorming:  </a:t>
            </a:r>
            <a:r>
              <a:rPr lang="en-US" sz="700" dirty="0">
                <a:cs typeface="Times New Roman" panose="02020603050405020304" pitchFamily="18" charset="0"/>
              </a:rPr>
              <a:t>We researched case studies on: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How our community’s recycling efforts are.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How our community’s trash ends up in landfills and affects the environment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Researched on existing tools their capabilities and deficiencies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Imagine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We considered 3 solution approaches and shortlisted one option - Designed a device to identify recyclable items thrown in trash bin with 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Plan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Design and development work is split into 3 modules - Metal Detector, Motion detector and Display Panel.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Create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Implement/Program above 3 modules and build corresponding circuits.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082129" y="1835233"/>
            <a:ext cx="3020713" cy="190304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  <a:endParaRPr lang="en-US" sz="7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Test and Evaluate: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n-US" sz="7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The prototype can be enhanced for greater range of detecting items.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Share Solution: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The key strength of the current prototype model is uniqueness of the product to deliver metal detection, LCD display and auto lid open/close.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Science Connection: </a:t>
            </a:r>
            <a:r>
              <a:rPr lang="en-US" sz="800" dirty="0">
                <a:cs typeface="Times New Roman" panose="02020603050405020304" pitchFamily="18" charset="0"/>
              </a:rPr>
              <a:t>Environmental/Earth Science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R</a:t>
            </a:r>
            <a:r>
              <a:rPr lang="en-US" sz="700" baseline="30000" dirty="0">
                <a:cs typeface="Times New Roman" panose="02020603050405020304" pitchFamily="18" charset="0"/>
              </a:rPr>
              <a:t>3</a:t>
            </a:r>
            <a:r>
              <a:rPr lang="en-US" sz="700" dirty="0">
                <a:cs typeface="Times New Roman" panose="02020603050405020304" pitchFamily="18" charset="0"/>
              </a:rPr>
              <a:t> reduces greenhouse gases and toxic chemicals from landfills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Math connection: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Used Plane Geometrical math concepts like Dihedral Angles for the trash bin lid's open and close angles.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R</a:t>
            </a:r>
            <a:r>
              <a:rPr lang="en-US" sz="700" baseline="30000" dirty="0">
                <a:cs typeface="Times New Roman" panose="02020603050405020304" pitchFamily="18" charset="0"/>
              </a:rPr>
              <a:t>3</a:t>
            </a:r>
            <a:r>
              <a:rPr lang="en-US" sz="700" dirty="0">
                <a:cs typeface="Times New Roman" panose="02020603050405020304" pitchFamily="18" charset="0"/>
              </a:rPr>
              <a:t> costs inexpensive product. Please refer the budget table below.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R</a:t>
            </a:r>
            <a:r>
              <a:rPr lang="en-US" sz="700" baseline="30000" dirty="0">
                <a:cs typeface="Times New Roman" panose="02020603050405020304" pitchFamily="18" charset="0"/>
              </a:rPr>
              <a:t>3</a:t>
            </a:r>
            <a:r>
              <a:rPr lang="en-US" sz="700" dirty="0">
                <a:cs typeface="Times New Roman" panose="02020603050405020304" pitchFamily="18" charset="0"/>
              </a:rPr>
              <a:t> Efficiency = Successful Trials / Total Trials in percentage.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01974"/>
            <a:ext cx="2435469" cy="1718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Graphs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440330" y="570171"/>
            <a:ext cx="2360612" cy="170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Problem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Statement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a 2013 Environmental Protection Agency study, an average American wastes about 4.4lbs of materials per person every day. Majority of the recyclable items are filled in landfills.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</a:t>
            </a:r>
            <a:r>
              <a:rPr lang="en-US" sz="700" dirty="0">
                <a:solidFill>
                  <a:prstClr val="black"/>
                </a:solidFill>
                <a:cs typeface="Times New Roman" panose="02020603050405020304" pitchFamily="18" charset="0"/>
              </a:rPr>
              <a:t>product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436609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cs typeface="Times New Roman" panose="02020603050405020304" pitchFamily="18" charset="0"/>
              </a:rPr>
              <a:t>Middle School (6th)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Team</a:t>
            </a:r>
            <a:r>
              <a:rPr lang="en-US" sz="800" b="1" dirty="0">
                <a:solidFill>
                  <a:schemeClr val="accent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605644"/>
            <a:ext cx="2435469" cy="1468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</a:t>
            </a: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" y="825536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9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37" y="1727069"/>
            <a:ext cx="481030" cy="2814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47" y="5225317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565" y="5298584"/>
            <a:ext cx="405926" cy="341114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999021" y="817937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992030" y="1096459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993428" y="1671397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002540" y="1395100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476009" y="1934118"/>
            <a:ext cx="271745" cy="176606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6" y="733208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5188736" y="1739925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Process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3947">
            <a:off x="11425293" y="6230901"/>
            <a:ext cx="309620" cy="284036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6" y="361615"/>
            <a:ext cx="1096226" cy="3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768176" y="475355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568528" y="309347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8753" y="6059018"/>
            <a:ext cx="472974" cy="35402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9436" y="5958380"/>
            <a:ext cx="345709" cy="45875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6588" y="6064041"/>
            <a:ext cx="557212" cy="356188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352958" y="6353307"/>
            <a:ext cx="4318692" cy="278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00B050"/>
                </a:solidFill>
                <a:cs typeface="Times New Roman" panose="02020603050405020304" pitchFamily="18" charset="0"/>
              </a:rPr>
              <a:t>Reduce landfills, use R3 device, to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save the environment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33997" y="4274095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sz="1200" b="1" u="sng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5854" y="5360874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0"/>
          <a:stretch>
            <a:fillRect/>
          </a:stretch>
        </p:blipFill>
        <p:spPr>
          <a:xfrm>
            <a:off x="3248484" y="5072607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72651" y="4168945"/>
            <a:ext cx="245740" cy="176447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 rot="16200000">
            <a:off x="4409246" y="4113981"/>
            <a:ext cx="133589" cy="295269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95408" y="4064708"/>
            <a:ext cx="216659" cy="187442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692536" y="4149106"/>
            <a:ext cx="236371" cy="179668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468532" y="4104768"/>
            <a:ext cx="258926" cy="250004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118557" y="4171344"/>
            <a:ext cx="229363" cy="260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27"/>
          <a:srcRect/>
          <a:stretch>
            <a:fillRect/>
          </a:stretch>
        </p:blipFill>
        <p:spPr bwMode="auto">
          <a:xfrm rot="5400000">
            <a:off x="3476828" y="4727891"/>
            <a:ext cx="412845" cy="24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247273" y="4488114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Mega 2560             Front View                     Top View            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28"/>
          <a:stretch>
            <a:fillRect/>
          </a:stretch>
        </p:blipFill>
        <p:spPr>
          <a:xfrm>
            <a:off x="4312373" y="4665234"/>
            <a:ext cx="973907" cy="1337414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5368133" y="4908090"/>
            <a:ext cx="1054081" cy="796723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0"/>
          <a:stretch>
            <a:fillRect/>
          </a:stretch>
        </p:blipFill>
        <p:spPr>
          <a:xfrm>
            <a:off x="6503536" y="4740574"/>
            <a:ext cx="1016623" cy="1299083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1"/>
          <a:stretch>
            <a:fillRect/>
          </a:stretch>
        </p:blipFill>
        <p:spPr>
          <a:xfrm>
            <a:off x="7574929" y="5004750"/>
            <a:ext cx="1103083" cy="647578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32" y="939359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67" y="1328681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44" y="1761804"/>
            <a:ext cx="418165" cy="38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0BAB2-CA1F-44A8-86DD-F611026B55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6" y="5016351"/>
            <a:ext cx="292909" cy="2196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A469C11-E948-48F1-94D8-9C1C4802A1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9339" y="373908"/>
            <a:ext cx="309620" cy="28403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CA38B-1C10-4F2B-9AA0-E27B32F746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099" y="378385"/>
            <a:ext cx="309620" cy="28403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08B59D3-9A0D-4A58-8535-8266F7A31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294" y="6281209"/>
            <a:ext cx="309620" cy="284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5B87B-FD22-4C7C-BCCF-7CF852EE587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8" y="3353017"/>
            <a:ext cx="241428" cy="17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5FB5D-AFE9-430A-B742-E6538DC5C0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41" y="3323078"/>
            <a:ext cx="347630" cy="273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74F79-4382-40D4-AEFC-FC4572B147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78" y="543259"/>
            <a:ext cx="626728" cy="3016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2345CF-058F-408A-98B8-5512AB55258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76" y="6059018"/>
            <a:ext cx="504265" cy="371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4D1C1-93E1-495F-AE7D-8201FBA7B1F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56078" y="2119660"/>
            <a:ext cx="867360" cy="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671</Words>
  <Application>Microsoft Office PowerPoint</Application>
  <PresentationFormat>Widescreen</PresentationFormat>
  <Paragraphs>101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101</cp:revision>
  <cp:lastPrinted>2018-06-07T08:21:22Z</cp:lastPrinted>
  <dcterms:created xsi:type="dcterms:W3CDTF">2018-06-07T01:38:05Z</dcterms:created>
  <dcterms:modified xsi:type="dcterms:W3CDTF">2018-06-09T17:51:23Z</dcterms:modified>
</cp:coreProperties>
</file>